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7-9</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45720" y="0"/>
            <a:ext cx="12238355" cy="6883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7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1365" cy="6857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73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73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7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635"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73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635"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0730" cy="6857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Step 7</a:t>
            </a:r>
            <a:endParaRPr lang="en-US"/>
          </a:p>
        </p:txBody>
      </p:sp>
      <p:pic>
        <p:nvPicPr>
          <p:cNvPr id="4" name="Content Placeholder 3"/>
          <p:cNvPicPr>
            <a:picLocks noChangeAspect="1"/>
          </p:cNvPicPr>
          <p:nvPr>
            <p:ph idx="1"/>
          </p:nvPr>
        </p:nvPicPr>
        <p:blipFill>
          <a:blip r:embed="rId1"/>
          <a:stretch>
            <a:fillRect/>
          </a:stretch>
        </p:blipFill>
        <p:spPr>
          <a:xfrm>
            <a:off x="5085715" y="0"/>
            <a:ext cx="3955415" cy="6778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211050" cy="65512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000" cy="68567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83745" cy="56076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635" cy="6857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1365" cy="68567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Step9</a:t>
            </a:r>
            <a:endParaRPr lang="en-US"/>
          </a:p>
        </p:txBody>
      </p:sp>
      <p:pic>
        <p:nvPicPr>
          <p:cNvPr id="4" name="Content Placeholder 3"/>
          <p:cNvPicPr>
            <a:picLocks noChangeAspect="1"/>
          </p:cNvPicPr>
          <p:nvPr>
            <p:ph idx="1"/>
          </p:nvPr>
        </p:nvPicPr>
        <p:blipFill>
          <a:blip r:embed="rId1"/>
          <a:stretch>
            <a:fillRect/>
          </a:stretch>
        </p:blipFill>
        <p:spPr>
          <a:xfrm>
            <a:off x="3249295" y="0"/>
            <a:ext cx="8969375" cy="68573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rcRect r="50000"/>
          <a:stretch>
            <a:fillRect/>
          </a:stretch>
        </p:blipFill>
        <p:spPr>
          <a:xfrm>
            <a:off x="0" y="0"/>
            <a:ext cx="12191365" cy="68573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46280" cy="68313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rcRect l="69814" t="12596" r="7511" b="33702"/>
          <a:stretch>
            <a:fillRect/>
          </a:stretch>
        </p:blipFill>
        <p:spPr>
          <a:xfrm>
            <a:off x="2511425" y="1691005"/>
            <a:ext cx="6913245" cy="46043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838200" y="31750"/>
            <a:ext cx="10541000" cy="6826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86285" cy="65379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289155" cy="69126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875790" y="1765300"/>
            <a:ext cx="8439785" cy="44716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48260"/>
            <a:ext cx="12107545" cy="68097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1270"/>
            <a:ext cx="12192000" cy="68567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635"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XMM registers</a:t>
            </a:r>
            <a:endParaRPr lang="en-US"/>
          </a:p>
        </p:txBody>
      </p:sp>
      <p:sp>
        <p:nvSpPr>
          <p:cNvPr id="3" name="Content Placeholder 2"/>
          <p:cNvSpPr>
            <a:spLocks noGrp="1"/>
          </p:cNvSpPr>
          <p:nvPr>
            <p:ph idx="1"/>
          </p:nvPr>
        </p:nvSpPr>
        <p:spPr/>
        <p:txBody>
          <a:bodyPr>
            <a:normAutofit fontScale="90000" lnSpcReduction="20000"/>
          </a:bodyPr>
          <a:p>
            <a:r>
              <a:rPr lang="en-US"/>
              <a:t>The 128-bit XMM registers are part of the SSE extension (where SSE is short for Streaming SIMD Extension, and SIMD, in turn, stands for single instruction multiple data). There are eight XMM registers available in non -64-bit modes and 16 XMM registers in long mode, which allow simultaneous operations on:</a:t>
            </a:r>
            <a:endParaRPr lang="en-US"/>
          </a:p>
          <a:p>
            <a:endParaRPr lang="en-US"/>
          </a:p>
          <a:p>
            <a:r>
              <a:rPr lang="en-US"/>
              <a:t>16 bytes</a:t>
            </a:r>
            <a:endParaRPr lang="en-US"/>
          </a:p>
          <a:p>
            <a:r>
              <a:rPr lang="en-US"/>
              <a:t>eight words</a:t>
            </a:r>
            <a:endParaRPr lang="en-US"/>
          </a:p>
          <a:p>
            <a:r>
              <a:rPr lang="en-US"/>
              <a:t>four double words</a:t>
            </a:r>
            <a:endParaRPr lang="en-US"/>
          </a:p>
          <a:p>
            <a:r>
              <a:rPr lang="en-US"/>
              <a:t>two quad words</a:t>
            </a:r>
            <a:endParaRPr lang="en-US"/>
          </a:p>
          <a:p>
            <a:r>
              <a:rPr lang="en-US"/>
              <a:t>four floats</a:t>
            </a:r>
            <a:endParaRPr lang="en-US"/>
          </a:p>
          <a:p>
            <a:r>
              <a:rPr lang="en-US"/>
              <a:t>two doubles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x86 instructs(1)</a:t>
            </a:r>
            <a:endParaRPr lang="en-US"/>
          </a:p>
        </p:txBody>
      </p:sp>
      <p:sp>
        <p:nvSpPr>
          <p:cNvPr id="3" name="Content Placeholder 2"/>
          <p:cNvSpPr>
            <a:spLocks noGrp="1"/>
          </p:cNvSpPr>
          <p:nvPr>
            <p:ph idx="1"/>
          </p:nvPr>
        </p:nvSpPr>
        <p:spPr/>
        <p:txBody>
          <a:bodyPr>
            <a:normAutofit lnSpcReduction="10000"/>
          </a:bodyPr>
          <a:p>
            <a:r>
              <a:rPr lang="en-US"/>
              <a:t>movss	xmm3, [num1]	; Move 32-bit float num1 to the least significant element of xmm3</a:t>
            </a:r>
            <a:endParaRPr lang="en-US"/>
          </a:p>
          <a:p>
            <a:r>
              <a:rPr lang="en-US"/>
              <a:t>lea rax, [rbx+rcx*4]; compute rbx+rcx*4 and store it to rax</a:t>
            </a:r>
            <a:endParaRPr lang="en-US"/>
          </a:p>
          <a:p>
            <a:endParaRPr lang="en-US"/>
          </a:p>
          <a:p>
            <a:r>
              <a:rPr lang="en-US"/>
              <a:t>addss xmm0, xmm1     ; Add a single-precision float in xmm1 to xmm0</a:t>
            </a:r>
            <a:endParaRPr lang="en-US"/>
          </a:p>
          <a:p>
            <a:endParaRPr lang="en-US"/>
          </a:p>
          <a:p>
            <a:r>
              <a:rPr lang="en-US"/>
              <a:t>push rbp          ; Save the old base pointer</a:t>
            </a:r>
            <a:endParaRPr lang="en-US"/>
          </a:p>
          <a:p>
            <a:r>
              <a:rPr lang="en-US"/>
              <a:t>mov rbp, rsp      ; Set the new base pointer to the stack pointer</a:t>
            </a:r>
            <a:endParaRPr lang="en-US"/>
          </a:p>
          <a:p>
            <a:r>
              <a:rPr lang="en-US"/>
              <a:t>sub rsp, 0x20     ; Allocate 32 bytes on the stack for local variables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x86 instructs(2)</a:t>
            </a:r>
            <a:endParaRPr lang="en-US"/>
          </a:p>
        </p:txBody>
      </p:sp>
      <p:sp>
        <p:nvSpPr>
          <p:cNvPr id="3" name="Content Placeholder 2"/>
          <p:cNvSpPr>
            <a:spLocks noGrp="1"/>
          </p:cNvSpPr>
          <p:nvPr>
            <p:ph idx="1"/>
          </p:nvPr>
        </p:nvSpPr>
        <p:spPr/>
        <p:txBody>
          <a:bodyPr/>
          <a:p>
            <a:r>
              <a:rPr lang="en-US"/>
              <a:t>comiss xmm0, xmm1  ; Compare the scalar single-precision floats in xmm0 and xmm1</a:t>
            </a:r>
            <a:endParaRPr lang="en-US"/>
          </a:p>
          <a:p>
            <a:r>
              <a:rPr lang="en-US"/>
              <a:t>jp unordered_label ; Jump if unordered (NaN comparison)</a:t>
            </a:r>
            <a:endParaRPr lang="en-US"/>
          </a:p>
          <a:p>
            <a:r>
              <a:rPr lang="en-US"/>
              <a:t>jb less_label      ; Jump if xmm0 is less than xmm1</a:t>
            </a:r>
            <a:endParaRPr lang="en-US"/>
          </a:p>
          <a:p>
            <a:r>
              <a:rPr lang="en-US"/>
              <a:t>je equal_label     ; Jump if xmm0 is equal to xmm1</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l="50000" t="-43"/>
          <a:stretch>
            <a:fillRect/>
          </a:stretch>
        </p:blipFill>
        <p:spPr>
          <a:xfrm>
            <a:off x="0" y="0"/>
            <a:ext cx="12192000" cy="68599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811145" y="527050"/>
            <a:ext cx="6789420" cy="6330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rcRect r="50000"/>
          <a:stretch>
            <a:fillRect/>
          </a:stretch>
        </p:blipFill>
        <p:spPr>
          <a:xfrm>
            <a:off x="0" y="0"/>
            <a:ext cx="12192635" cy="68586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819400" y="651510"/>
            <a:ext cx="6656070" cy="62064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Picture 3"/>
          <p:cNvPicPr/>
          <p:nvPr/>
        </p:nvPicPr>
        <p:blipFill>
          <a:blip r:embed="rId1"/>
        </p:blipFill>
        <p:spPr>
          <a:xfrm>
            <a:off x="6554011" y="0"/>
            <a:ext cx="5638448"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900805" y="2808605"/>
            <a:ext cx="4389120" cy="23850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50000"/>
          <a:stretch>
            <a:fillRect/>
          </a:stretch>
        </p:blipFill>
        <p:spPr>
          <a:xfrm>
            <a:off x="0" y="0"/>
            <a:ext cx="12192635"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63980" y="1691005"/>
            <a:ext cx="9159875" cy="51669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1932940" y="518795"/>
            <a:ext cx="8140700" cy="60223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Step 8</a:t>
            </a:r>
            <a:endParaRPr lang="en-US"/>
          </a:p>
        </p:txBody>
      </p:sp>
      <p:pic>
        <p:nvPicPr>
          <p:cNvPr id="4" name="Content Placeholder 3"/>
          <p:cNvPicPr>
            <a:picLocks noChangeAspect="1"/>
          </p:cNvPicPr>
          <p:nvPr>
            <p:ph idx="1"/>
          </p:nvPr>
        </p:nvPicPr>
        <p:blipFill>
          <a:blip r:embed="rId1"/>
          <a:stretch>
            <a:fillRect/>
          </a:stretch>
        </p:blipFill>
        <p:spPr>
          <a:xfrm>
            <a:off x="5353685" y="0"/>
            <a:ext cx="4175760" cy="7155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rcRect r="50000"/>
          <a:stretch>
            <a:fillRect/>
          </a:stretch>
        </p:blipFill>
        <p:spPr>
          <a:xfrm>
            <a:off x="0" y="0"/>
            <a:ext cx="12192635"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1069</Words>
  <Application>WPS Presentation</Application>
  <PresentationFormat>Widescreen</PresentationFormat>
  <Paragraphs>37</Paragraphs>
  <Slides>42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Arial</vt:lpstr>
      <vt:lpstr>SimSun</vt:lpstr>
      <vt:lpstr>Wingdings</vt:lpstr>
      <vt:lpstr>Calibri Light</vt:lpstr>
      <vt:lpstr>Calibri</vt:lpstr>
      <vt:lpstr>Microsoft YaHei</vt:lpstr>
      <vt:lpstr>Arial Unicode MS</vt:lpstr>
      <vt:lpstr>Office Theme</vt:lpstr>
      <vt:lpstr>PowerPoint 演示文稿</vt:lpstr>
      <vt:lpstr>Step 7</vt:lpstr>
      <vt:lpstr>PowerPoint 演示文稿</vt:lpstr>
      <vt:lpstr>PowerPoint 演示文稿</vt:lpstr>
      <vt:lpstr>PowerPoint 演示文稿</vt:lpstr>
      <vt:lpstr>PowerPoint 演示文稿</vt:lpstr>
      <vt:lpstr>PowerPoint 演示文稿</vt:lpstr>
      <vt:lpstr>Step 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XMM registers</vt:lpstr>
      <vt:lpstr>x86 instructs(1)</vt:lpstr>
      <vt:lpstr>x86 instructs(2)</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7-9</dc:title>
  <dc:creator/>
  <cp:lastModifiedBy>Andre Carson</cp:lastModifiedBy>
  <cp:revision>1</cp:revision>
  <dcterms:created xsi:type="dcterms:W3CDTF">2024-12-23T02:20:19Z</dcterms:created>
  <dcterms:modified xsi:type="dcterms:W3CDTF">2024-12-23T02:20:19Z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8E88BCD91CAF4AF799D47C6F65F1464D_11</vt:lpwstr>
  </property>
  <property fmtid="{D5CDD505-2E9C-101B-9397-08002B2CF9AE}" pid="3" name="KSOProductBuildVer">
    <vt:lpwstr>1033-12.2.0.19307</vt:lpwstr>
  </property>
</Properties>
</file>